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335" r:id="rId5"/>
    <p:sldId id="349" r:id="rId6"/>
    <p:sldId id="336" r:id="rId7"/>
    <p:sldId id="350" r:id="rId8"/>
    <p:sldId id="343" r:id="rId9"/>
    <p:sldId id="352" r:id="rId10"/>
    <p:sldId id="351" r:id="rId11"/>
    <p:sldId id="345" r:id="rId12"/>
    <p:sldId id="33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94" autoAdjust="0"/>
  </p:normalViewPr>
  <p:slideViewPr>
    <p:cSldViewPr snapToGrid="0">
      <p:cViewPr varScale="1">
        <p:scale>
          <a:sx n="67" d="100"/>
          <a:sy n="67" d="100"/>
        </p:scale>
        <p:origin x="943" y="61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54" d="100"/>
          <a:sy n="54" d="100"/>
        </p:scale>
        <p:origin x="2976" y="5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2024-12-25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2024-12-25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yChang10/Forkaia/tree/main/task10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1616" y="2182091"/>
            <a:ext cx="5221224" cy="1834372"/>
          </a:xfrm>
        </p:spPr>
        <p:txBody>
          <a:bodyPr/>
          <a:lstStyle/>
          <a:p>
            <a:r>
              <a:rPr lang="en-US" dirty="0"/>
              <a:t>Stealth Industry Visualization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CF6A72-BD14-C99D-18C8-91A33687F330}"/>
              </a:ext>
            </a:extLst>
          </p:cNvPr>
          <p:cNvSpPr txBox="1"/>
          <p:nvPr/>
        </p:nvSpPr>
        <p:spPr>
          <a:xfrm>
            <a:off x="6071616" y="4324989"/>
            <a:ext cx="3827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Presented by Joy Chang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DC158-7B9D-1355-CE38-D2150854B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745" y="562034"/>
            <a:ext cx="6172200" cy="597131"/>
          </a:xfrm>
        </p:spPr>
        <p:txBody>
          <a:bodyPr>
            <a:normAutofit fontScale="90000"/>
          </a:bodyPr>
          <a:lstStyle/>
          <a:p>
            <a:r>
              <a:rPr lang="en-US" dirty="0"/>
              <a:t>Top 10 industries</a:t>
            </a:r>
            <a:br>
              <a:rPr lang="en-US" dirty="0"/>
            </a:br>
            <a:r>
              <a:rPr lang="en-US" dirty="0"/>
              <a:t>(Bar and pie)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8A65EF-67E9-4E0A-E527-4C7FD366E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67FF3B-56FB-9342-DB76-FA11F8BC7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45" y="1581355"/>
            <a:ext cx="4070646" cy="43151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F4AFD8-E567-4A75-0A4D-E8F8B2CDB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055" y="816853"/>
            <a:ext cx="6172200" cy="579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354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7CF689-AD12-9F30-EFDA-E38D85FAE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745" y="562034"/>
            <a:ext cx="6172200" cy="597131"/>
          </a:xfrm>
        </p:spPr>
        <p:txBody>
          <a:bodyPr/>
          <a:lstStyle/>
          <a:p>
            <a:r>
              <a:rPr lang="en-US" dirty="0"/>
              <a:t>Top 10 industries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B50FF0-2755-B27A-F0C5-10BE04814E9A}"/>
              </a:ext>
            </a:extLst>
          </p:cNvPr>
          <p:cNvSpPr txBox="1"/>
          <p:nvPr/>
        </p:nvSpPr>
        <p:spPr>
          <a:xfrm>
            <a:off x="764745" y="1579235"/>
            <a:ext cx="742329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Illustrate the </a:t>
            </a:r>
            <a:r>
              <a:rPr lang="en-US" b="1" dirty="0"/>
              <a:t>number and spread </a:t>
            </a:r>
            <a:r>
              <a:rPr lang="en-US" dirty="0"/>
              <a:t>of the startups in top 10 industries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Other, Internet, and Computer Software account for over </a:t>
            </a:r>
            <a:r>
              <a:rPr lang="en-US" b="1" dirty="0"/>
              <a:t>60%</a:t>
            </a:r>
            <a:r>
              <a:rPr lang="en-US" dirty="0"/>
              <a:t> of the startups in the top 10 industries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High influence on the Stealth startup ecosystem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Stealth startups prefer to choose </a:t>
            </a:r>
            <a:r>
              <a:rPr lang="en-US" b="1" dirty="0"/>
              <a:t>STEM</a:t>
            </a:r>
            <a:r>
              <a:rPr lang="en-US" dirty="0"/>
              <a:t> industries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Focusing on technology-driven solutions and innovation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Stealth startups are in </a:t>
            </a:r>
            <a:r>
              <a:rPr lang="en-US" b="1" dirty="0"/>
              <a:t>diverse</a:t>
            </a:r>
            <a:r>
              <a:rPr lang="en-US" dirty="0"/>
              <a:t> industries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 couldn’t include the data of all the startups when making the plots since there are too many industries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Drawback</a:t>
            </a:r>
            <a:r>
              <a:rPr lang="en-US" dirty="0"/>
              <a:t>: treat each startup's industry as a whole – do not break down details for startups spanning multiple industries</a:t>
            </a:r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C0AF1-AD84-29E5-CBB8-F4CEA5E80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AFAE4-7DB0-66AE-175A-182E19FE4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745" y="562034"/>
            <a:ext cx="6172200" cy="597131"/>
          </a:xfrm>
        </p:spPr>
        <p:txBody>
          <a:bodyPr>
            <a:normAutofit fontScale="90000"/>
          </a:bodyPr>
          <a:lstStyle/>
          <a:p>
            <a:r>
              <a:rPr lang="en-US" dirty="0"/>
              <a:t>Industry relationship</a:t>
            </a:r>
            <a:br>
              <a:rPr lang="en-US" dirty="0"/>
            </a:br>
            <a:r>
              <a:rPr lang="en-US" dirty="0"/>
              <a:t>(Network)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2BC46-1CDA-48AD-048A-8B74AE4B1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335B86-70E5-0982-E4CA-96F28D07983E}"/>
              </a:ext>
            </a:extLst>
          </p:cNvPr>
          <p:cNvSpPr txBox="1"/>
          <p:nvPr/>
        </p:nvSpPr>
        <p:spPr>
          <a:xfrm>
            <a:off x="745096" y="1576835"/>
            <a:ext cx="47205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Largest nodes and interconnections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Other, Health, Internet,</a:t>
            </a:r>
            <a:r>
              <a:rPr lang="en-US" sz="1600" dirty="0"/>
              <a:t> </a:t>
            </a:r>
            <a:r>
              <a:rPr lang="en-US" sz="1600" b="1" dirty="0"/>
              <a:t>Computer Software</a:t>
            </a:r>
            <a:r>
              <a:rPr lang="en-US" sz="16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Central to the network and have the most connections to other industries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Significant </a:t>
            </a:r>
            <a:r>
              <a:rPr lang="en-US" sz="1600" b="1" dirty="0"/>
              <a:t>overlap</a:t>
            </a:r>
            <a:r>
              <a:rPr lang="en-US" sz="1600" dirty="0"/>
              <a:t> between industries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Peripheral nodes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E.g. Car Dealers, Philanthropists &amp; Non-Profits, Building Trade Unions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More </a:t>
            </a:r>
            <a:r>
              <a:rPr lang="en-US" sz="1600" b="1" dirty="0"/>
              <a:t>specialized and niche </a:t>
            </a:r>
            <a:r>
              <a:rPr lang="en-US" sz="1600" dirty="0"/>
              <a:t>sectors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Clusters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Industries with similar characteristics E.g. the </a:t>
            </a:r>
            <a:r>
              <a:rPr lang="en-US" sz="1600" b="1" dirty="0"/>
              <a:t>Health</a:t>
            </a:r>
            <a:r>
              <a:rPr lang="en-US" sz="1600" dirty="0"/>
              <a:t> cluster includes Health Professionals, Health Services/HMOs, and Doctors &amp; Other Health Professionals</a:t>
            </a:r>
          </a:p>
        </p:txBody>
      </p:sp>
      <p:pic>
        <p:nvPicPr>
          <p:cNvPr id="12" name="Picture 11" descr="A network of yellow dots and lines&#10;&#10;Description automatically generated">
            <a:extLst>
              <a:ext uri="{FF2B5EF4-FFF2-40B4-BE49-F238E27FC236}">
                <a16:creationId xmlns:a16="http://schemas.microsoft.com/office/drawing/2014/main" id="{A2FFE58D-B93E-4505-EC73-5B10A4784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617" y="290945"/>
            <a:ext cx="6726383" cy="65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67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392FF-67AF-70B5-1C3C-58D39BDF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81B82C5-D16E-9C8A-DDFC-72AF27AF8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745" y="562034"/>
            <a:ext cx="6172200" cy="597131"/>
          </a:xfrm>
        </p:spPr>
        <p:txBody>
          <a:bodyPr>
            <a:normAutofit fontScale="90000"/>
          </a:bodyPr>
          <a:lstStyle/>
          <a:p>
            <a:r>
              <a:rPr lang="en-US" dirty="0"/>
              <a:t>Industry Frequency </a:t>
            </a:r>
            <a:br>
              <a:rPr lang="en-US" dirty="0"/>
            </a:br>
            <a:r>
              <a:rPr lang="en-US" dirty="0"/>
              <a:t>(word cloud)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72D604-80AA-7AED-079F-F64858E15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62" y="1778119"/>
            <a:ext cx="6441273" cy="33017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128337-4978-D234-51D6-E674537D5F54}"/>
              </a:ext>
            </a:extLst>
          </p:cNvPr>
          <p:cNvSpPr txBox="1"/>
          <p:nvPr/>
        </p:nvSpPr>
        <p:spPr>
          <a:xfrm>
            <a:off x="6936945" y="1627870"/>
            <a:ext cx="472052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Clear, visual appealing illustration of the industry frequency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font size variation conveys the </a:t>
            </a:r>
            <a:r>
              <a:rPr lang="en-US" b="1" dirty="0"/>
              <a:t>relative significance </a:t>
            </a:r>
            <a:r>
              <a:rPr lang="en-US" dirty="0"/>
              <a:t>of each industry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distinguishable font colors and consistent spacing makes it highly readable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Provides a </a:t>
            </a:r>
            <a:r>
              <a:rPr lang="en-US" b="1" dirty="0"/>
              <a:t>high-level</a:t>
            </a:r>
            <a:r>
              <a:rPr lang="en-US" dirty="0"/>
              <a:t> overview of the Stealth startups and their industries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highly frequent industry words are </a:t>
            </a:r>
            <a:r>
              <a:rPr lang="en-US" b="1" dirty="0"/>
              <a:t>Health, Services, and Manufacturing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E.g. Business Services,                  Health Care Services,                   Food Products Manufacturing, Electronic Manufacturing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948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9E70C-9D92-9174-6AC9-1D0F56BC9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D7534D9-FD38-BAF1-D197-57FCBA42E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923" y="0"/>
            <a:ext cx="7913077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B70C4E-B370-A63D-9B1B-4DEC57268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B0E647-8E99-90C7-C029-5277AB124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745" y="562034"/>
            <a:ext cx="6172200" cy="597131"/>
          </a:xfrm>
        </p:spPr>
        <p:txBody>
          <a:bodyPr>
            <a:normAutofit fontScale="90000"/>
          </a:bodyPr>
          <a:lstStyle/>
          <a:p>
            <a:r>
              <a:rPr lang="en-US" dirty="0"/>
              <a:t>Startup relationship</a:t>
            </a:r>
            <a:br>
              <a:rPr lang="en-US" dirty="0"/>
            </a:br>
            <a:r>
              <a:rPr lang="en-US" dirty="0"/>
              <a:t>(sunburst)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6F0A4A-197C-48C2-EE90-FE8F62489D1F}"/>
              </a:ext>
            </a:extLst>
          </p:cNvPr>
          <p:cNvSpPr txBox="1"/>
          <p:nvPr/>
        </p:nvSpPr>
        <p:spPr>
          <a:xfrm>
            <a:off x="234809" y="1445308"/>
            <a:ext cx="47205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Hierarchical 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Breaks down the startups by industry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Multiple 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industries/startups on the outer level belong to their parents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Breadth of startup diversity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380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64789-9E04-1865-B312-0FA07E7E5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E4A46C-7488-AD91-9C0C-0B8F4CE5D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3408CCE-4E8D-89DC-2ECA-FA9B63180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0"/>
            <a:ext cx="762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31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FF23B56-EEAE-9B48-B344-5D5F6DEB8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745" y="562034"/>
            <a:ext cx="6172200" cy="597131"/>
          </a:xfrm>
        </p:spPr>
        <p:txBody>
          <a:bodyPr/>
          <a:lstStyle/>
          <a:p>
            <a:r>
              <a:rPr lang="en-US" dirty="0"/>
              <a:t>Industry frequency</a:t>
            </a:r>
          </a:p>
        </p:txBody>
      </p:sp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16FD7B-EBA6-C459-3893-8623111393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9007" y="2604304"/>
            <a:ext cx="5794248" cy="164939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latin typeface="+mj-lt"/>
              </a:rPr>
              <a:t>You are welcome to check my code and data in my </a:t>
            </a:r>
            <a:r>
              <a:rPr lang="en-US" sz="2400" dirty="0">
                <a:latin typeface="+mj-lt"/>
                <a:hlinkClick r:id="rId2"/>
              </a:rPr>
              <a:t>GitHub repository</a:t>
            </a:r>
            <a:r>
              <a:rPr lang="en-US" sz="2400" dirty="0">
                <a:latin typeface="+mj-lt"/>
              </a:rPr>
              <a:t> and generate clearer, interactive charts using the code!</a:t>
            </a:r>
          </a:p>
        </p:txBody>
      </p:sp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{A654F61F-3028-460E-BB4C-D09D144DFF69}tf16411248_win32</Template>
  <TotalTime>526</TotalTime>
  <Words>341</Words>
  <Application>Microsoft Office PowerPoint</Application>
  <PresentationFormat>Widescreen</PresentationFormat>
  <Paragraphs>50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Avenir Next LT Pro Light</vt:lpstr>
      <vt:lpstr>Calibri</vt:lpstr>
      <vt:lpstr>Posterama</vt:lpstr>
      <vt:lpstr>Custom</vt:lpstr>
      <vt:lpstr>Stealth Industry Visualization</vt:lpstr>
      <vt:lpstr>Top 10 industries (Bar and pie)</vt:lpstr>
      <vt:lpstr>Top 10 industries</vt:lpstr>
      <vt:lpstr>Industry relationship (Network)</vt:lpstr>
      <vt:lpstr>Industry Frequency  (word cloud)</vt:lpstr>
      <vt:lpstr>Startup relationship (sunburst)</vt:lpstr>
      <vt:lpstr>PowerPoint Presentation</vt:lpstr>
      <vt:lpstr>Industry frequency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Joy Chang</dc:creator>
  <cp:lastModifiedBy>Joy Chang</cp:lastModifiedBy>
  <cp:revision>5</cp:revision>
  <dcterms:created xsi:type="dcterms:W3CDTF">2024-12-26T00:49:59Z</dcterms:created>
  <dcterms:modified xsi:type="dcterms:W3CDTF">2024-12-26T09:36:44Z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